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0160000" cy="7620000"/>
  <p:notesSz cx="7620000" cy="10160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23EEAF-880B-4666-844B-440D95E13920}">
  <a:tblStyle styleId="{5623EEAF-880B-4666-844B-440D95E13920}" styleName="Table_0">
    <a:wholeTbl>
      <a:tcTxStyle>
        <a:font>
          <a:latin typeface="Arial"/>
          <a:ea typeface="Arial"/>
          <a:cs typeface="Arial"/>
        </a:font>
        <a:schemeClr val="tx1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70250" y="762000"/>
            <a:ext cx="5080250" cy="380999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292656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1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0396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6" name="Google Shape;136;p10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45550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p11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61195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12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48301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13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930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6" name="Google Shape;176;p14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5787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3" name="Google Shape;193;p1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74451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2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792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11916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4" name="Google Shape;94;p4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96834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0738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8" name="Google Shape;108;p6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3109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p7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504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8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19361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70000" y="762000"/>
            <a:ext cx="5080000" cy="3810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0" name="Google Shape;130;p9:notes"/>
          <p:cNvSpPr txBox="1">
            <a:spLocks noGrp="1"/>
          </p:cNvSpPr>
          <p:nvPr>
            <p:ph type="body" idx="1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7"/>
              <a:buFont typeface="Arial"/>
              <a:buNone/>
            </a:pPr>
            <a:endParaRPr sz="1466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10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1778000"/>
            <a:ext cx="10160099" cy="4064098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oogle Shape;10;p2"/>
          <p:cNvGrpSpPr/>
          <p:nvPr/>
        </p:nvGrpSpPr>
        <p:grpSpPr>
          <a:xfrm>
            <a:off x="0" y="-1596"/>
            <a:ext cx="2030425" cy="7621592"/>
            <a:chOff x="0" y="-1438"/>
            <a:chExt cx="798028" cy="6859503"/>
          </a:xfrm>
        </p:grpSpPr>
        <p:sp>
          <p:nvSpPr>
            <p:cNvPr id="11" name="Google Shape;11;p2"/>
            <p:cNvSpPr/>
            <p:nvPr/>
          </p:nvSpPr>
          <p:spPr>
            <a:xfrm>
              <a:off x="0" y="-1438"/>
              <a:ext cx="798028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0" y="0"/>
              <a:ext cx="399013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" name="Google Shape;13;p2"/>
          <p:cNvGrpSpPr/>
          <p:nvPr/>
        </p:nvGrpSpPr>
        <p:grpSpPr>
          <a:xfrm flipH="1">
            <a:off x="8129571" y="0"/>
            <a:ext cx="2030425" cy="7621592"/>
            <a:chOff x="0" y="-1438"/>
            <a:chExt cx="798028" cy="6859503"/>
          </a:xfrm>
        </p:grpSpPr>
        <p:sp>
          <p:nvSpPr>
            <p:cNvPr id="14" name="Google Shape;14;p2"/>
            <p:cNvSpPr/>
            <p:nvPr/>
          </p:nvSpPr>
          <p:spPr>
            <a:xfrm>
              <a:off x="0" y="-1438"/>
              <a:ext cx="798028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0" y="0"/>
              <a:ext cx="399013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762000" y="2323235"/>
            <a:ext cx="8636100" cy="1833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300"/>
              <a:buFont typeface="Trebuchet MS"/>
              <a:buNone/>
              <a:defRPr sz="53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300"/>
              <a:buFont typeface="Trebuchet MS"/>
              <a:buNone/>
              <a:defRPr sz="53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300"/>
              <a:buFont typeface="Trebuchet MS"/>
              <a:buNone/>
              <a:defRPr sz="53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300"/>
              <a:buFont typeface="Trebuchet MS"/>
              <a:buNone/>
              <a:defRPr sz="53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300"/>
              <a:buFont typeface="Trebuchet MS"/>
              <a:buNone/>
              <a:defRPr sz="53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300"/>
              <a:buFont typeface="Trebuchet MS"/>
              <a:buNone/>
              <a:defRPr sz="53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300"/>
              <a:buFont typeface="Trebuchet MS"/>
              <a:buNone/>
              <a:defRPr sz="53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300"/>
              <a:buFont typeface="Trebuchet MS"/>
              <a:buNone/>
              <a:defRPr sz="53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300"/>
              <a:buFont typeface="Trebuchet MS"/>
              <a:buNone/>
              <a:defRPr sz="53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762000" y="4318000"/>
            <a:ext cx="8636100" cy="975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-1597"/>
            <a:ext cx="10160099" cy="16949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" name="Google Shape;20;p3"/>
          <p:cNvGrpSpPr/>
          <p:nvPr/>
        </p:nvGrpSpPr>
        <p:grpSpPr>
          <a:xfrm>
            <a:off x="0" y="-1596"/>
            <a:ext cx="721304" cy="7621592"/>
            <a:chOff x="0" y="-1438"/>
            <a:chExt cx="649180" cy="6859503"/>
          </a:xfrm>
        </p:grpSpPr>
        <p:sp>
          <p:nvSpPr>
            <p:cNvPr id="21" name="Google Shape;21;p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3" name="Google Shape;23;p3"/>
          <p:cNvGrpSpPr/>
          <p:nvPr/>
        </p:nvGrpSpPr>
        <p:grpSpPr>
          <a:xfrm flipH="1">
            <a:off x="9438332" y="0"/>
            <a:ext cx="721304" cy="7621592"/>
            <a:chOff x="0" y="-1438"/>
            <a:chExt cx="649180" cy="6859503"/>
          </a:xfrm>
        </p:grpSpPr>
        <p:sp>
          <p:nvSpPr>
            <p:cNvPr id="24" name="Google Shape;24;p3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" name="Google Shape;26;p3"/>
          <p:cNvSpPr/>
          <p:nvPr/>
        </p:nvSpPr>
        <p:spPr>
          <a:xfrm>
            <a:off x="0" y="7027332"/>
            <a:ext cx="10160099" cy="594300"/>
          </a:xfrm>
          <a:prstGeom prst="rect">
            <a:avLst/>
          </a:prstGeom>
          <a:solidFill>
            <a:schemeClr val="dk1">
              <a:alpha val="14117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/>
          <p:nvPr/>
        </p:nvSpPr>
        <p:spPr>
          <a:xfrm>
            <a:off x="0" y="-1597"/>
            <a:ext cx="10160099" cy="16949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9" name="Google Shape;29;p4"/>
          <p:cNvGrpSpPr/>
          <p:nvPr/>
        </p:nvGrpSpPr>
        <p:grpSpPr>
          <a:xfrm>
            <a:off x="0" y="-1596"/>
            <a:ext cx="721304" cy="7621592"/>
            <a:chOff x="0" y="-1438"/>
            <a:chExt cx="649180" cy="6859503"/>
          </a:xfrm>
        </p:grpSpPr>
        <p:sp>
          <p:nvSpPr>
            <p:cNvPr id="30" name="Google Shape;30;p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019"/>
              </a:srgb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" name="Google Shape;32;p4"/>
          <p:cNvGrpSpPr/>
          <p:nvPr/>
        </p:nvGrpSpPr>
        <p:grpSpPr>
          <a:xfrm flipH="1">
            <a:off x="9438332" y="0"/>
            <a:ext cx="721304" cy="7621592"/>
            <a:chOff x="0" y="-1438"/>
            <a:chExt cx="649180" cy="6859503"/>
          </a:xfrm>
        </p:grpSpPr>
        <p:sp>
          <p:nvSpPr>
            <p:cNvPr id="33" name="Google Shape;33;p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019"/>
              </a:srgb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/>
          <p:nvPr/>
        </p:nvSpPr>
        <p:spPr>
          <a:xfrm>
            <a:off x="0" y="7027332"/>
            <a:ext cx="10160099" cy="594300"/>
          </a:xfrm>
          <a:prstGeom prst="rect">
            <a:avLst/>
          </a:prstGeom>
          <a:solidFill>
            <a:schemeClr val="dk1">
              <a:alpha val="14117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508000" y="305153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37" name="Google Shape;37;p4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144000" cy="55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Trebuchet MS"/>
              <a:buNone/>
              <a:defRPr sz="33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>
            <a:off x="0" y="-1597"/>
            <a:ext cx="10160099" cy="16949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" name="Google Shape;40;p5"/>
          <p:cNvGrpSpPr/>
          <p:nvPr/>
        </p:nvGrpSpPr>
        <p:grpSpPr>
          <a:xfrm>
            <a:off x="0" y="-1596"/>
            <a:ext cx="721304" cy="7621592"/>
            <a:chOff x="0" y="-1438"/>
            <a:chExt cx="649180" cy="6859503"/>
          </a:xfrm>
        </p:grpSpPr>
        <p:sp>
          <p:nvSpPr>
            <p:cNvPr id="41" name="Google Shape;41;p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" name="Google Shape;42;p5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43" name="Google Shape;43;p5"/>
          <p:cNvGrpSpPr/>
          <p:nvPr/>
        </p:nvGrpSpPr>
        <p:grpSpPr>
          <a:xfrm flipH="1">
            <a:off x="9438332" y="0"/>
            <a:ext cx="721304" cy="7621592"/>
            <a:chOff x="0" y="-1438"/>
            <a:chExt cx="649180" cy="6859503"/>
          </a:xfrm>
        </p:grpSpPr>
        <p:sp>
          <p:nvSpPr>
            <p:cNvPr id="44" name="Google Shape;44;p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019"/>
              </a:srgb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5" name="Google Shape;45;p5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6" name="Google Shape;46;p5"/>
          <p:cNvSpPr/>
          <p:nvPr/>
        </p:nvSpPr>
        <p:spPr>
          <a:xfrm>
            <a:off x="0" y="7027332"/>
            <a:ext cx="10160099" cy="594300"/>
          </a:xfrm>
          <a:prstGeom prst="rect">
            <a:avLst/>
          </a:prstGeom>
          <a:solidFill>
            <a:schemeClr val="dk1">
              <a:alpha val="14117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5"/>
          <p:cNvSpPr txBox="1">
            <a:spLocks noGrp="1"/>
          </p:cNvSpPr>
          <p:nvPr>
            <p:ph type="title"/>
          </p:nvPr>
        </p:nvSpPr>
        <p:spPr>
          <a:xfrm>
            <a:off x="508000" y="305153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4438500" cy="55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Trebuchet MS"/>
              <a:buNone/>
              <a:defRPr sz="33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body" idx="2"/>
          </p:nvPr>
        </p:nvSpPr>
        <p:spPr>
          <a:xfrm>
            <a:off x="5213637" y="1778000"/>
            <a:ext cx="4438500" cy="55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Trebuchet MS"/>
              <a:buNone/>
              <a:defRPr sz="33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/>
          <p:nvPr/>
        </p:nvSpPr>
        <p:spPr>
          <a:xfrm>
            <a:off x="0" y="-1597"/>
            <a:ext cx="10160099" cy="16949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2" name="Google Shape;52;p6"/>
          <p:cNvGrpSpPr/>
          <p:nvPr/>
        </p:nvGrpSpPr>
        <p:grpSpPr>
          <a:xfrm>
            <a:off x="0" y="-1596"/>
            <a:ext cx="721304" cy="7621592"/>
            <a:chOff x="0" y="-1438"/>
            <a:chExt cx="649180" cy="6859503"/>
          </a:xfrm>
        </p:grpSpPr>
        <p:sp>
          <p:nvSpPr>
            <p:cNvPr id="53" name="Google Shape;53;p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6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55" name="Google Shape;55;p6"/>
          <p:cNvGrpSpPr/>
          <p:nvPr/>
        </p:nvGrpSpPr>
        <p:grpSpPr>
          <a:xfrm flipH="1">
            <a:off x="9438332" y="0"/>
            <a:ext cx="721304" cy="7621592"/>
            <a:chOff x="0" y="-1438"/>
            <a:chExt cx="649180" cy="6859503"/>
          </a:xfrm>
        </p:grpSpPr>
        <p:sp>
          <p:nvSpPr>
            <p:cNvPr id="56" name="Google Shape;56;p6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6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8" name="Google Shape;58;p6"/>
          <p:cNvSpPr/>
          <p:nvPr/>
        </p:nvSpPr>
        <p:spPr>
          <a:xfrm>
            <a:off x="0" y="7027332"/>
            <a:ext cx="10160099" cy="594300"/>
          </a:xfrm>
          <a:prstGeom prst="rect">
            <a:avLst/>
          </a:prstGeom>
          <a:solidFill>
            <a:schemeClr val="dk1">
              <a:alpha val="14117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508000" y="305153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7"/>
          <p:cNvSpPr/>
          <p:nvPr/>
        </p:nvSpPr>
        <p:spPr>
          <a:xfrm>
            <a:off x="0" y="-1597"/>
            <a:ext cx="10160099" cy="1694998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2" name="Google Shape;62;p7"/>
          <p:cNvGrpSpPr/>
          <p:nvPr/>
        </p:nvGrpSpPr>
        <p:grpSpPr>
          <a:xfrm>
            <a:off x="0" y="-1596"/>
            <a:ext cx="721304" cy="7621592"/>
            <a:chOff x="0" y="-1438"/>
            <a:chExt cx="649180" cy="6859503"/>
          </a:xfrm>
        </p:grpSpPr>
        <p:sp>
          <p:nvSpPr>
            <p:cNvPr id="63" name="Google Shape;63;p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4" name="Google Shape;64;p7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5" name="Google Shape;65;p7"/>
          <p:cNvGrpSpPr/>
          <p:nvPr/>
        </p:nvGrpSpPr>
        <p:grpSpPr>
          <a:xfrm flipH="1">
            <a:off x="9438332" y="0"/>
            <a:ext cx="721304" cy="7621592"/>
            <a:chOff x="0" y="-1438"/>
            <a:chExt cx="649180" cy="6859503"/>
          </a:xfrm>
        </p:grpSpPr>
        <p:sp>
          <p:nvSpPr>
            <p:cNvPr id="66" name="Google Shape;66;p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7"/>
            <p:cNvSpPr/>
            <p:nvPr/>
          </p:nvSpPr>
          <p:spPr>
            <a:xfrm>
              <a:off x="0" y="0"/>
              <a:ext cx="500330" cy="6858065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120000" y="0"/>
                  </a:lnTo>
                  <a:lnTo>
                    <a:pt x="72413" y="119999"/>
                  </a:lnTo>
                  <a:lnTo>
                    <a:pt x="0" y="1199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019"/>
              </a:schemeClr>
            </a:solidFill>
            <a:ln>
              <a:noFill/>
            </a:ln>
          </p:spPr>
          <p:txBody>
            <a:bodyPr spcFirstLastPara="1" wrap="square" lIns="101575" tIns="50775" rIns="101575" bIns="507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8" name="Google Shape;68;p7"/>
          <p:cNvSpPr/>
          <p:nvPr/>
        </p:nvSpPr>
        <p:spPr>
          <a:xfrm>
            <a:off x="0" y="7027332"/>
            <a:ext cx="10160099" cy="594300"/>
          </a:xfrm>
          <a:prstGeom prst="rect">
            <a:avLst/>
          </a:prstGeom>
          <a:solidFill>
            <a:schemeClr val="dk1">
              <a:alpha val="14117"/>
            </a:schemeClr>
          </a:solidFill>
          <a:ln>
            <a:noFill/>
          </a:ln>
        </p:spPr>
        <p:txBody>
          <a:bodyPr spcFirstLastPara="1" wrap="square" lIns="101575" tIns="50775" rIns="101575" bIns="507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1"/>
          </p:nvPr>
        </p:nvSpPr>
        <p:spPr>
          <a:xfrm>
            <a:off x="508000" y="6527864"/>
            <a:ext cx="9144000" cy="769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08000" y="305153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 i="0" u="none" strike="noStrike" cap="none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Trebuchet MS"/>
              <a:buNone/>
              <a:defRPr sz="40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08000" y="1778000"/>
            <a:ext cx="9144000" cy="55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Trebuchet MS"/>
              <a:buNone/>
              <a:defRPr sz="33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Trebuchet MS"/>
              <a:buNone/>
              <a:defRPr sz="2000" b="0" i="0" u="none" strike="noStrike" cap="non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8"/>
          <p:cNvSpPr txBox="1">
            <a:spLocks noGrp="1"/>
          </p:cNvSpPr>
          <p:nvPr>
            <p:ph type="ctrTitle"/>
          </p:nvPr>
        </p:nvSpPr>
        <p:spPr>
          <a:xfrm>
            <a:off x="762000" y="2323235"/>
            <a:ext cx="8636100" cy="1833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3200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33"/>
              <a:buFont typeface="Trebuchet MS"/>
              <a:buNone/>
            </a:pPr>
            <a:r>
              <a:rPr lang="en-US" sz="7333" b="1" i="1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Ser y Estar</a:t>
            </a:r>
            <a:endParaRPr sz="7333" b="1" i="1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5" name="Google Shape;75;p8"/>
          <p:cNvSpPr txBox="1"/>
          <p:nvPr/>
        </p:nvSpPr>
        <p:spPr>
          <a:xfrm>
            <a:off x="2388300" y="4736025"/>
            <a:ext cx="5486025" cy="617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55"/>
              <a:buFont typeface="Arial"/>
              <a:buNone/>
            </a:pPr>
            <a:endParaRPr sz="3555" b="1" i="0" u="none" strike="noStrike" cap="non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8"/>
          <p:cNvSpPr txBox="1">
            <a:spLocks noGrp="1"/>
          </p:cNvSpPr>
          <p:nvPr>
            <p:ph type="subTitle" idx="1"/>
          </p:nvPr>
        </p:nvSpPr>
        <p:spPr>
          <a:xfrm>
            <a:off x="445350" y="4057250"/>
            <a:ext cx="9269398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1575" tIns="101575" rIns="101575" bIns="101575" anchor="t" anchorCtr="0">
            <a:noAutofit/>
          </a:bodyPr>
          <a:lstStyle/>
          <a:p>
            <a:pPr marL="0" marR="0" lvl="0" indent="0" algn="ctr" rtl="0">
              <a:lnSpc>
                <a:spcPct val="11992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9"/>
              <a:buFont typeface="Arial"/>
              <a:buNone/>
            </a:pPr>
            <a:r>
              <a:rPr lang="en-US" sz="3555" b="1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“to be” </a:t>
            </a:r>
            <a:r>
              <a:rPr lang="en-US" sz="3555" b="1">
                <a:latin typeface="Georgia"/>
                <a:ea typeface="Georgia"/>
                <a:cs typeface="Georgia"/>
                <a:sym typeface="Georgia"/>
              </a:rPr>
              <a:t>y</a:t>
            </a:r>
            <a:r>
              <a:rPr lang="en-US" sz="3555" b="1" i="0" u="none" strike="noStrike" cap="non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 “to be”…?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89"/>
              <a:buFont typeface="Arial"/>
              <a:buNone/>
            </a:pPr>
            <a:endParaRPr sz="3555" b="1" i="0" u="none" strike="noStrike" cap="non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9"/>
              <a:buFont typeface="Trebuchet MS"/>
              <a:buNone/>
            </a:pPr>
            <a:endParaRPr sz="3555" b="1" i="0" u="none" strike="noStrike" cap="non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>
            <a:spLocks noGrp="1"/>
          </p:cNvSpPr>
          <p:nvPr>
            <p:ph type="title" idx="4294967295"/>
          </p:nvPr>
        </p:nvSpPr>
        <p:spPr>
          <a:xfrm>
            <a:off x="299149" y="354325"/>
            <a:ext cx="9072851" cy="1814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5606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625"/>
              <a:buFont typeface="Arial"/>
              <a:buNone/>
            </a:pPr>
            <a:r>
              <a:rPr lang="en-US" sz="6500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Presente Progresivo</a:t>
            </a:r>
            <a:endParaRPr sz="6500" b="1" i="1" u="sng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9" name="Google Shape;139;p17"/>
          <p:cNvSpPr txBox="1">
            <a:spLocks noGrp="1"/>
          </p:cNvSpPr>
          <p:nvPr>
            <p:ph type="body" idx="4294967295"/>
          </p:nvPr>
        </p:nvSpPr>
        <p:spPr>
          <a:xfrm>
            <a:off x="422550" y="2059275"/>
            <a:ext cx="9414899" cy="7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55859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En Español, el presente progresivo se forma con:</a:t>
            </a:r>
            <a:endParaRPr/>
          </a:p>
        </p:txBody>
      </p:sp>
      <p:sp>
        <p:nvSpPr>
          <p:cNvPr id="140" name="Google Shape;140;p17"/>
          <p:cNvSpPr txBox="1">
            <a:spLocks noGrp="1"/>
          </p:cNvSpPr>
          <p:nvPr>
            <p:ph type="body" idx="4294967295"/>
          </p:nvPr>
        </p:nvSpPr>
        <p:spPr>
          <a:xfrm>
            <a:off x="191800" y="2771050"/>
            <a:ext cx="5580000" cy="7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457200" marR="0" lvl="0" indent="-419100" algn="l" rtl="0">
              <a:lnSpc>
                <a:spcPct val="155859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3000"/>
              <a:buFont typeface="Arial"/>
              <a:buAutoNum type="arabicPeriod"/>
            </a:pP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Conjugación de ESTAR</a:t>
            </a:r>
            <a:endParaRPr sz="3000"/>
          </a:p>
        </p:txBody>
      </p:sp>
      <p:graphicFrame>
        <p:nvGraphicFramePr>
          <p:cNvPr id="141" name="Google Shape;141;p17"/>
          <p:cNvGraphicFramePr/>
          <p:nvPr/>
        </p:nvGraphicFramePr>
        <p:xfrm>
          <a:off x="1050850" y="4219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{5623EEAF-880B-4666-844B-440D95E13920}</a:tableStyleId>
              </a:tblPr>
              <a:tblGrid>
                <a:gridCol w="1756250"/>
                <a:gridCol w="1756250"/>
              </a:tblGrid>
              <a:tr h="474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</a:rPr>
                        <a:t>estoy</a:t>
                      </a:r>
                      <a:endParaRPr sz="24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</a:rPr>
                        <a:t>estamos</a:t>
                      </a:r>
                      <a:endParaRPr sz="24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4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</a:rPr>
                        <a:t>estás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</a:rPr>
                        <a:t>estáis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474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</a:rPr>
                        <a:t>está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</a:rPr>
                        <a:t>están</a:t>
                      </a:r>
                      <a:endParaRPr sz="2400" b="1" u="none" strike="noStrike" cap="none">
                        <a:solidFill>
                          <a:srgbClr val="FFFFFF"/>
                        </a:solidFill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142" name="Google Shape;142;p17"/>
          <p:cNvSpPr txBox="1">
            <a:spLocks noGrp="1"/>
          </p:cNvSpPr>
          <p:nvPr>
            <p:ph type="body" idx="4294967295"/>
          </p:nvPr>
        </p:nvSpPr>
        <p:spPr>
          <a:xfrm>
            <a:off x="5869750" y="2815875"/>
            <a:ext cx="4091100" cy="75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457200" marR="0" lvl="0" indent="-419100" algn="l" rtl="0">
              <a:lnSpc>
                <a:spcPct val="155859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3000"/>
              <a:buFont typeface="Arial"/>
              <a:buAutoNum type="arabicPeriod" startAt="2"/>
            </a:pP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El Gerundio</a:t>
            </a:r>
            <a:endParaRPr sz="3000"/>
          </a:p>
        </p:txBody>
      </p:sp>
      <p:sp>
        <p:nvSpPr>
          <p:cNvPr id="143" name="Google Shape;143;p17"/>
          <p:cNvSpPr txBox="1"/>
          <p:nvPr/>
        </p:nvSpPr>
        <p:spPr>
          <a:xfrm>
            <a:off x="5475250" y="3469975"/>
            <a:ext cx="3724200" cy="296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</a:pPr>
            <a:r>
              <a:rPr lang="en-US" sz="30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AR Verbs: -ando</a:t>
            </a:r>
            <a:endParaRPr sz="3000" b="0" i="0" u="none" strike="noStrike" cap="non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**habl</a:t>
            </a:r>
            <a:r>
              <a:rPr lang="en-US" sz="3000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ando</a:t>
            </a:r>
            <a:endParaRPr sz="3000">
              <a:solidFill>
                <a:srgbClr val="F1C23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3000" b="0" i="0" u="none" strike="noStrike" cap="non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</a:pPr>
            <a:r>
              <a:rPr lang="en-US" sz="3000" b="0" i="0" u="none" strike="noStrike" cap="none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ER/IR Verbs: -</a:t>
            </a: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iendo</a:t>
            </a:r>
            <a:endParaRPr sz="3000" b="0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Arial"/>
              <a:buNone/>
            </a:pPr>
            <a:r>
              <a:rPr lang="en-US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**escrib</a:t>
            </a:r>
            <a:r>
              <a:rPr lang="en-US" sz="3000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iendo</a:t>
            </a:r>
            <a:r>
              <a:rPr lang="en-US" sz="30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 y comiendo</a:t>
            </a:r>
            <a:endParaRPr sz="30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>
            <a:spLocks noGrp="1"/>
          </p:cNvSpPr>
          <p:nvPr>
            <p:ph type="title" idx="4294967295"/>
          </p:nvPr>
        </p:nvSpPr>
        <p:spPr>
          <a:xfrm>
            <a:off x="864300" y="418350"/>
            <a:ext cx="8507700" cy="1686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5606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350"/>
              <a:buFont typeface="Arial"/>
              <a:buNone/>
            </a:pPr>
            <a:r>
              <a:rPr lang="en-US" sz="5400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Position and Location</a:t>
            </a:r>
            <a:endParaRPr sz="5400" b="1" i="1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49" name="Google Shape;149;p18"/>
          <p:cNvSpPr txBox="1">
            <a:spLocks noGrp="1"/>
          </p:cNvSpPr>
          <p:nvPr>
            <p:ph type="body" idx="4294967295"/>
          </p:nvPr>
        </p:nvSpPr>
        <p:spPr>
          <a:xfrm>
            <a:off x="864300" y="2239767"/>
            <a:ext cx="8507575" cy="33754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55859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El papel </a:t>
            </a:r>
            <a:r>
              <a:rPr lang="en-US" sz="3555" b="0" i="1" u="none" strike="noStrike" cap="none">
                <a:solidFill>
                  <a:srgbClr val="FFC000"/>
                </a:solidFill>
                <a:latin typeface="Georgia"/>
                <a:ea typeface="Georgia"/>
                <a:cs typeface="Georgia"/>
                <a:sym typeface="Georgia"/>
              </a:rPr>
              <a:t>está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encima de la mesa.</a:t>
            </a:r>
            <a:endParaRPr sz="3555" b="0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5859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Madrid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está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en España. (lugares)</a:t>
            </a:r>
            <a:endParaRPr/>
          </a:p>
          <a:p>
            <a:pPr marL="0" marR="0" lvl="0" indent="0" algn="ctr" rtl="0">
              <a:lnSpc>
                <a:spcPct val="155859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¿Dónde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estáis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vosotros? (personas)</a:t>
            </a:r>
            <a:endParaRPr/>
          </a:p>
          <a:p>
            <a:pPr marL="0" marR="0" lvl="0" indent="0" algn="ctr" rtl="0">
              <a:lnSpc>
                <a:spcPct val="155859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Mis libros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están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en mi casa. (cosas)</a:t>
            </a:r>
            <a:endParaRPr/>
          </a:p>
          <a:p>
            <a:pPr marL="0" marR="0" lvl="0" indent="0" algn="ctr" rtl="0">
              <a:lnSpc>
                <a:spcPct val="155859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ts val="889"/>
              <a:buFont typeface="Arial"/>
              <a:buNone/>
            </a:pPr>
            <a:endParaRPr sz="3555" b="0" i="0" u="none" strike="noStrike" cap="non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title" idx="4294967295"/>
          </p:nvPr>
        </p:nvSpPr>
        <p:spPr>
          <a:xfrm>
            <a:off x="699914" y="374874"/>
            <a:ext cx="8507700" cy="14436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5606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350"/>
              <a:buFont typeface="Arial"/>
              <a:buNone/>
            </a:pPr>
            <a:r>
              <a:rPr lang="en-US" sz="5400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Condition and Emotion</a:t>
            </a:r>
            <a:endParaRPr sz="5400" b="1" i="1" u="sng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5" name="Google Shape;155;p19"/>
          <p:cNvSpPr txBox="1">
            <a:spLocks noGrp="1"/>
          </p:cNvSpPr>
          <p:nvPr>
            <p:ph type="body" idx="4294967295"/>
          </p:nvPr>
        </p:nvSpPr>
        <p:spPr>
          <a:xfrm>
            <a:off x="225175" y="1355899"/>
            <a:ext cx="9709500" cy="571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55859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Pablo </a:t>
            </a:r>
            <a:r>
              <a:rPr lang="en-US" sz="3000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está</a:t>
            </a: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triste hoy. (emociones)</a:t>
            </a:r>
            <a:endParaRPr/>
          </a:p>
          <a:p>
            <a:pPr marL="0" marR="0" lvl="0" indent="0" algn="ctr" rtl="0">
              <a:lnSpc>
                <a:spcPct val="155859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Marcos y Elena </a:t>
            </a:r>
            <a:r>
              <a:rPr lang="en-US" sz="3000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están</a:t>
            </a: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enfermos. (condición física)</a:t>
            </a:r>
            <a:endParaRPr/>
          </a:p>
          <a:p>
            <a:pPr marL="0" marR="0" lvl="0" indent="0" algn="ctr" rtl="0">
              <a:lnSpc>
                <a:spcPct val="155859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750"/>
              <a:buFont typeface="Arial"/>
              <a:buNone/>
            </a:pP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Mateo </a:t>
            </a:r>
            <a:r>
              <a:rPr lang="en-US" sz="3000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está</a:t>
            </a:r>
            <a:r>
              <a:rPr lang="en-US" sz="3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casado*. (estado civ</a:t>
            </a:r>
            <a:r>
              <a:rPr lang="en-US" sz="3000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il)</a:t>
            </a:r>
            <a:endParaRPr sz="3000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3000"/>
              <a:buFont typeface="Georgia"/>
              <a:buChar char="●"/>
            </a:pPr>
            <a:r>
              <a:rPr lang="en-US" sz="3000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Married, divorced and separated are considered civil states and are used with Estar.</a:t>
            </a:r>
            <a:endParaRPr sz="3000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3000"/>
              <a:buFont typeface="Georgia"/>
              <a:buChar char="●"/>
            </a:pPr>
            <a:r>
              <a:rPr lang="en-US" sz="3000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Single (soltero) is considered a characteristic and is used with Ser.</a:t>
            </a:r>
            <a:endParaRPr sz="3000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Google Shape;156;p19"/>
          <p:cNvSpPr txBox="1"/>
          <p:nvPr/>
        </p:nvSpPr>
        <p:spPr>
          <a:xfrm>
            <a:off x="6168980" y="6373100"/>
            <a:ext cx="3564245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00"/>
              <a:buFont typeface="Arial"/>
              <a:buNone/>
            </a:pPr>
            <a:endParaRPr sz="2400" b="1" i="0" u="none" strike="noStrike" cap="none">
              <a:solidFill>
                <a:srgbClr val="FFCC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>
            <a:spLocks noGrp="1"/>
          </p:cNvSpPr>
          <p:nvPr>
            <p:ph type="title" idx="4294967295"/>
          </p:nvPr>
        </p:nvSpPr>
        <p:spPr>
          <a:xfrm>
            <a:off x="864300" y="503725"/>
            <a:ext cx="8507700" cy="1253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20075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650"/>
              <a:buFont typeface="Arial"/>
              <a:buNone/>
            </a:pPr>
            <a:r>
              <a:rPr lang="en-US" sz="6600" b="1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¡Practiquemos!</a:t>
            </a:r>
            <a:endParaRPr/>
          </a:p>
        </p:txBody>
      </p:sp>
      <p:sp>
        <p:nvSpPr>
          <p:cNvPr id="162" name="Google Shape;162;p20"/>
          <p:cNvSpPr txBox="1"/>
          <p:nvPr/>
        </p:nvSpPr>
        <p:spPr>
          <a:xfrm>
            <a:off x="1126175" y="2709336"/>
            <a:ext cx="81549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Mi amiga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de Cuba.</a:t>
            </a:r>
            <a:endParaRPr/>
          </a:p>
        </p:txBody>
      </p:sp>
      <p:sp>
        <p:nvSpPr>
          <p:cNvPr id="163" name="Google Shape;163;p20"/>
          <p:cNvSpPr txBox="1"/>
          <p:nvPr/>
        </p:nvSpPr>
        <p:spPr>
          <a:xfrm>
            <a:off x="2319500" y="3471325"/>
            <a:ext cx="5771775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67"/>
              <a:buFont typeface="Arial"/>
              <a:buNone/>
            </a:pP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Son / Están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las once de la noche.</a:t>
            </a:r>
            <a:endParaRPr/>
          </a:p>
        </p:txBody>
      </p:sp>
      <p:sp>
        <p:nvSpPr>
          <p:cNvPr id="164" name="Google Shape;164;p20"/>
          <p:cNvSpPr txBox="1"/>
          <p:nvPr/>
        </p:nvSpPr>
        <p:spPr>
          <a:xfrm>
            <a:off x="1291150" y="4233325"/>
            <a:ext cx="7830250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Los libros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son / están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de ella.</a:t>
            </a:r>
            <a:endParaRPr/>
          </a:p>
        </p:txBody>
      </p:sp>
      <p:sp>
        <p:nvSpPr>
          <p:cNvPr id="165" name="Google Shape;165;p20"/>
          <p:cNvSpPr txBox="1"/>
          <p:nvPr/>
        </p:nvSpPr>
        <p:spPr>
          <a:xfrm>
            <a:off x="1056550" y="4995325"/>
            <a:ext cx="8306500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El partido de fútbol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a las tres</a:t>
            </a:r>
            <a:r>
              <a:rPr lang="en-US" sz="2666" b="0" i="0" u="none" strike="noStrike" cap="none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66" name="Google Shape;166;p20"/>
          <p:cNvSpPr txBox="1"/>
          <p:nvPr/>
        </p:nvSpPr>
        <p:spPr>
          <a:xfrm>
            <a:off x="1217075" y="5757325"/>
            <a:ext cx="7992525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¿Quiénes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son / están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los chicos nuevos?</a:t>
            </a:r>
            <a:endParaRPr/>
          </a:p>
        </p:txBody>
      </p:sp>
      <p:sp>
        <p:nvSpPr>
          <p:cNvPr id="167" name="Google Shape;167;p20"/>
          <p:cNvSpPr txBox="1"/>
          <p:nvPr/>
        </p:nvSpPr>
        <p:spPr>
          <a:xfrm>
            <a:off x="2197800" y="6519325"/>
            <a:ext cx="6011675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Hoy yo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soy / estoy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muy preocupado.</a:t>
            </a:r>
            <a:endParaRPr/>
          </a:p>
        </p:txBody>
      </p:sp>
      <p:sp>
        <p:nvSpPr>
          <p:cNvPr id="168" name="Google Shape;168;p20"/>
          <p:cNvSpPr/>
          <p:nvPr/>
        </p:nvSpPr>
        <p:spPr>
          <a:xfrm>
            <a:off x="4418300" y="2709400"/>
            <a:ext cx="6830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9" name="Google Shape;169;p20"/>
          <p:cNvSpPr/>
          <p:nvPr/>
        </p:nvSpPr>
        <p:spPr>
          <a:xfrm>
            <a:off x="2582700" y="3471200"/>
            <a:ext cx="853798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20"/>
          <p:cNvSpPr/>
          <p:nvPr/>
        </p:nvSpPr>
        <p:spPr>
          <a:xfrm>
            <a:off x="4418300" y="4233350"/>
            <a:ext cx="6830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20"/>
          <p:cNvSpPr/>
          <p:nvPr/>
        </p:nvSpPr>
        <p:spPr>
          <a:xfrm>
            <a:off x="5101400" y="4995350"/>
            <a:ext cx="6830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20"/>
          <p:cNvSpPr/>
          <p:nvPr/>
        </p:nvSpPr>
        <p:spPr>
          <a:xfrm>
            <a:off x="3640525" y="5757350"/>
            <a:ext cx="6830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20"/>
          <p:cNvSpPr/>
          <p:nvPr/>
        </p:nvSpPr>
        <p:spPr>
          <a:xfrm>
            <a:off x="4418300" y="6519325"/>
            <a:ext cx="1052400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 txBox="1">
            <a:spLocks noGrp="1"/>
          </p:cNvSpPr>
          <p:nvPr>
            <p:ph type="title" idx="4294967295"/>
          </p:nvPr>
        </p:nvSpPr>
        <p:spPr>
          <a:xfrm>
            <a:off x="533625" y="397000"/>
            <a:ext cx="9135600" cy="1579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20075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650"/>
              <a:buFont typeface="Arial"/>
              <a:buNone/>
            </a:pPr>
            <a:r>
              <a:rPr lang="en-US" sz="6600" b="1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¡Practiquemos más!</a:t>
            </a:r>
            <a:endParaRPr/>
          </a:p>
        </p:txBody>
      </p:sp>
      <p:sp>
        <p:nvSpPr>
          <p:cNvPr id="179" name="Google Shape;179;p21"/>
          <p:cNvSpPr txBox="1"/>
          <p:nvPr/>
        </p:nvSpPr>
        <p:spPr>
          <a:xfrm>
            <a:off x="1689800" y="2675800"/>
            <a:ext cx="6976525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¿Dónde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el concierto?</a:t>
            </a:r>
            <a:endParaRPr/>
          </a:p>
        </p:txBody>
      </p:sp>
      <p:sp>
        <p:nvSpPr>
          <p:cNvPr id="180" name="Google Shape;180;p21"/>
          <p:cNvSpPr txBox="1"/>
          <p:nvPr/>
        </p:nvSpPr>
        <p:spPr>
          <a:xfrm>
            <a:off x="1322900" y="3471325"/>
            <a:ext cx="7791599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Carmen y yo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somos / estamos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muy tristes.</a:t>
            </a:r>
            <a:endParaRPr/>
          </a:p>
        </p:txBody>
      </p:sp>
      <p:sp>
        <p:nvSpPr>
          <p:cNvPr id="181" name="Google Shape;181;p21"/>
          <p:cNvSpPr txBox="1"/>
          <p:nvPr/>
        </p:nvSpPr>
        <p:spPr>
          <a:xfrm>
            <a:off x="1867950" y="4233325"/>
            <a:ext cx="6690773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Los profesores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son / están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enfermos.</a:t>
            </a:r>
            <a:endParaRPr/>
          </a:p>
        </p:txBody>
      </p:sp>
      <p:sp>
        <p:nvSpPr>
          <p:cNvPr id="182" name="Google Shape;182;p21"/>
          <p:cNvSpPr txBox="1"/>
          <p:nvPr/>
        </p:nvSpPr>
        <p:spPr>
          <a:xfrm>
            <a:off x="1180025" y="4995325"/>
            <a:ext cx="8054250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El libro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muy interesante.</a:t>
            </a:r>
            <a:endParaRPr/>
          </a:p>
        </p:txBody>
      </p:sp>
      <p:sp>
        <p:nvSpPr>
          <p:cNvPr id="183" name="Google Shape;183;p21"/>
          <p:cNvSpPr txBox="1"/>
          <p:nvPr/>
        </p:nvSpPr>
        <p:spPr>
          <a:xfrm>
            <a:off x="1354650" y="5757325"/>
            <a:ext cx="7736748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José no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muy contenta hoy.</a:t>
            </a:r>
            <a:endParaRPr/>
          </a:p>
        </p:txBody>
      </p:sp>
      <p:sp>
        <p:nvSpPr>
          <p:cNvPr id="184" name="Google Shape;184;p21"/>
          <p:cNvSpPr txBox="1"/>
          <p:nvPr/>
        </p:nvSpPr>
        <p:spPr>
          <a:xfrm>
            <a:off x="1780738" y="6519325"/>
            <a:ext cx="6641374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Él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ocupado.</a:t>
            </a:r>
            <a:endParaRPr/>
          </a:p>
        </p:txBody>
      </p:sp>
      <p:sp>
        <p:nvSpPr>
          <p:cNvPr id="185" name="Google Shape;185;p21"/>
          <p:cNvSpPr/>
          <p:nvPr/>
        </p:nvSpPr>
        <p:spPr>
          <a:xfrm>
            <a:off x="3970075" y="2709311"/>
            <a:ext cx="6830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1"/>
          <p:cNvSpPr/>
          <p:nvPr/>
        </p:nvSpPr>
        <p:spPr>
          <a:xfrm>
            <a:off x="5061625" y="3454612"/>
            <a:ext cx="16073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1"/>
          <p:cNvSpPr/>
          <p:nvPr/>
        </p:nvSpPr>
        <p:spPr>
          <a:xfrm>
            <a:off x="5512875" y="4233350"/>
            <a:ext cx="975900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21"/>
          <p:cNvSpPr/>
          <p:nvPr/>
        </p:nvSpPr>
        <p:spPr>
          <a:xfrm>
            <a:off x="3722900" y="4995387"/>
            <a:ext cx="6830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21"/>
          <p:cNvSpPr/>
          <p:nvPr/>
        </p:nvSpPr>
        <p:spPr>
          <a:xfrm>
            <a:off x="4241150" y="5790850"/>
            <a:ext cx="975900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21"/>
          <p:cNvSpPr/>
          <p:nvPr/>
        </p:nvSpPr>
        <p:spPr>
          <a:xfrm>
            <a:off x="4439650" y="6586300"/>
            <a:ext cx="975900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2"/>
          <p:cNvSpPr txBox="1">
            <a:spLocks noGrp="1"/>
          </p:cNvSpPr>
          <p:nvPr>
            <p:ph type="title" idx="4294967295"/>
          </p:nvPr>
        </p:nvSpPr>
        <p:spPr>
          <a:xfrm>
            <a:off x="864300" y="482375"/>
            <a:ext cx="8507700" cy="1408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20075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650"/>
              <a:buFont typeface="Arial"/>
              <a:buNone/>
            </a:pPr>
            <a:r>
              <a:rPr lang="en-US" sz="6600" b="1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¡Y más!</a:t>
            </a:r>
            <a:endParaRPr/>
          </a:p>
        </p:txBody>
      </p:sp>
      <p:sp>
        <p:nvSpPr>
          <p:cNvPr id="196" name="Google Shape;196;p22"/>
          <p:cNvSpPr txBox="1"/>
          <p:nvPr/>
        </p:nvSpPr>
        <p:spPr>
          <a:xfrm>
            <a:off x="2358300" y="2675800"/>
            <a:ext cx="5625300" cy="48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¿De quién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el carro?</a:t>
            </a:r>
            <a:endParaRPr/>
          </a:p>
        </p:txBody>
      </p:sp>
      <p:sp>
        <p:nvSpPr>
          <p:cNvPr id="197" name="Google Shape;197;p22"/>
          <p:cNvSpPr txBox="1"/>
          <p:nvPr/>
        </p:nvSpPr>
        <p:spPr>
          <a:xfrm>
            <a:off x="1816800" y="3471325"/>
            <a:ext cx="6803649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El cine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cerca del banco.</a:t>
            </a:r>
            <a:endParaRPr/>
          </a:p>
        </p:txBody>
      </p:sp>
      <p:sp>
        <p:nvSpPr>
          <p:cNvPr id="198" name="Google Shape;198;p22"/>
          <p:cNvSpPr txBox="1"/>
          <p:nvPr/>
        </p:nvSpPr>
        <p:spPr>
          <a:xfrm>
            <a:off x="1889125" y="4233325"/>
            <a:ext cx="6650198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Mañana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viernes, ¿verdad?.</a:t>
            </a:r>
            <a:endParaRPr/>
          </a:p>
        </p:txBody>
      </p:sp>
      <p:sp>
        <p:nvSpPr>
          <p:cNvPr id="199" name="Google Shape;199;p22"/>
          <p:cNvSpPr txBox="1"/>
          <p:nvPr/>
        </p:nvSpPr>
        <p:spPr>
          <a:xfrm>
            <a:off x="1977300" y="4995325"/>
            <a:ext cx="6438524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Margarita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muy feliz hoy.</a:t>
            </a:r>
            <a:endParaRPr/>
          </a:p>
        </p:txBody>
      </p:sp>
      <p:sp>
        <p:nvSpPr>
          <p:cNvPr id="200" name="Google Shape;200;p22"/>
          <p:cNvSpPr txBox="1"/>
          <p:nvPr/>
        </p:nvSpPr>
        <p:spPr>
          <a:xfrm>
            <a:off x="1867950" y="5757325"/>
            <a:ext cx="6722524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La casa nueva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es / está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de los Gómez</a:t>
            </a:r>
            <a:r>
              <a:rPr lang="en-US" sz="2666" b="0" i="0" u="none" strike="noStrike" cap="none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201" name="Google Shape;201;p22"/>
          <p:cNvSpPr txBox="1"/>
          <p:nvPr/>
        </p:nvSpPr>
        <p:spPr>
          <a:xfrm>
            <a:off x="1363475" y="6519325"/>
            <a:ext cx="7690900" cy="4818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19791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67"/>
              <a:buFont typeface="Arial"/>
              <a:buNone/>
            </a:pP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Juan y tú </a:t>
            </a:r>
            <a:r>
              <a:rPr lang="en-US" sz="2666" b="0" i="1" u="none" strike="noStrike" cap="none">
                <a:solidFill>
                  <a:srgbClr val="FF0000"/>
                </a:solidFill>
                <a:latin typeface="Georgia"/>
                <a:ea typeface="Georgia"/>
                <a:cs typeface="Georgia"/>
                <a:sym typeface="Georgia"/>
              </a:rPr>
              <a:t>sois / estáis</a:t>
            </a:r>
            <a:r>
              <a:rPr lang="en-US" sz="2666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amigos buenos, ¿no?.</a:t>
            </a:r>
            <a:endParaRPr/>
          </a:p>
        </p:txBody>
      </p:sp>
      <p:sp>
        <p:nvSpPr>
          <p:cNvPr id="202" name="Google Shape;202;p22"/>
          <p:cNvSpPr/>
          <p:nvPr/>
        </p:nvSpPr>
        <p:spPr>
          <a:xfrm>
            <a:off x="4439625" y="2709386"/>
            <a:ext cx="6830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22"/>
          <p:cNvSpPr/>
          <p:nvPr/>
        </p:nvSpPr>
        <p:spPr>
          <a:xfrm>
            <a:off x="4354275" y="3471350"/>
            <a:ext cx="853798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22"/>
          <p:cNvSpPr/>
          <p:nvPr/>
        </p:nvSpPr>
        <p:spPr>
          <a:xfrm>
            <a:off x="3527825" y="4233362"/>
            <a:ext cx="6830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22"/>
          <p:cNvSpPr/>
          <p:nvPr/>
        </p:nvSpPr>
        <p:spPr>
          <a:xfrm>
            <a:off x="4738450" y="4995375"/>
            <a:ext cx="853798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2"/>
          <p:cNvSpPr/>
          <p:nvPr/>
        </p:nvSpPr>
        <p:spPr>
          <a:xfrm>
            <a:off x="4439625" y="5757350"/>
            <a:ext cx="683099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2"/>
          <p:cNvSpPr/>
          <p:nvPr/>
        </p:nvSpPr>
        <p:spPr>
          <a:xfrm>
            <a:off x="3216625" y="6519325"/>
            <a:ext cx="853798" cy="481800"/>
          </a:xfrm>
          <a:prstGeom prst="donut">
            <a:avLst>
              <a:gd name="adj" fmla="val 9472"/>
            </a:avLst>
          </a:prstGeom>
          <a:solidFill>
            <a:srgbClr val="FFCC00"/>
          </a:solidFill>
          <a:ln w="19050" cap="flat" cmpd="sng">
            <a:solidFill>
              <a:srgbClr val="FFCC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 idx="4294967295"/>
          </p:nvPr>
        </p:nvSpPr>
        <p:spPr>
          <a:xfrm>
            <a:off x="864337" y="640275"/>
            <a:ext cx="8507700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222"/>
              <a:buFont typeface="Arial"/>
              <a:buNone/>
            </a:pPr>
            <a:r>
              <a:rPr lang="en-US" sz="4888" b="1" i="1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Ser y Estar</a:t>
            </a:r>
            <a:r>
              <a:rPr lang="en-US" sz="4888" b="1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 en español…</a:t>
            </a:r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4294967295"/>
          </p:nvPr>
        </p:nvSpPr>
        <p:spPr>
          <a:xfrm>
            <a:off x="864275" y="2222800"/>
            <a:ext cx="8507700" cy="440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20089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900"/>
              <a:buFont typeface="Arial"/>
              <a:buNone/>
            </a:pPr>
            <a:r>
              <a:rPr lang="en-US" sz="3600" b="1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Los dos significan </a:t>
            </a:r>
            <a:r>
              <a:rPr lang="en-US" sz="3600" b="1" i="1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“to be” en Inglés.</a:t>
            </a:r>
            <a:endParaRPr/>
          </a:p>
          <a:p>
            <a:pPr marL="0" marR="0" lvl="0" indent="0" algn="ctr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-US" sz="3600" b="1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Y</a:t>
            </a:r>
            <a:endParaRPr sz="3600" b="1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20089"/>
              </a:lnSpc>
              <a:spcBef>
                <a:spcPts val="563"/>
              </a:spcBef>
              <a:spcAft>
                <a:spcPts val="0"/>
              </a:spcAft>
              <a:buClr>
                <a:srgbClr val="F8F8F8"/>
              </a:buClr>
              <a:buSzPts val="900"/>
              <a:buFont typeface="Arial"/>
              <a:buNone/>
            </a:pPr>
            <a:r>
              <a:rPr lang="en-US" sz="3600" b="1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Son irregulares en el presente.</a:t>
            </a:r>
            <a:endParaRPr sz="3600" b="1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 txBox="1">
            <a:spLocks noGrp="1"/>
          </p:cNvSpPr>
          <p:nvPr>
            <p:ph type="title" idx="4294967295"/>
          </p:nvPr>
        </p:nvSpPr>
        <p:spPr>
          <a:xfrm>
            <a:off x="826200" y="304875"/>
            <a:ext cx="8507700" cy="203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222"/>
              <a:buFont typeface="Arial"/>
              <a:buNone/>
            </a:pPr>
            <a:r>
              <a:rPr lang="en-US" sz="4888" b="1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Las Conjugaciones</a:t>
            </a:r>
            <a:endParaRPr sz="4888" b="1" i="0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222"/>
              <a:buFont typeface="Arial"/>
              <a:buNone/>
            </a:pPr>
            <a:r>
              <a:rPr lang="en-US" sz="4888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en el Presente</a:t>
            </a:r>
            <a:endParaRPr sz="4888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8" name="Google Shape;88;p10"/>
          <p:cNvSpPr txBox="1"/>
          <p:nvPr/>
        </p:nvSpPr>
        <p:spPr>
          <a:xfrm>
            <a:off x="2391825" y="2675800"/>
            <a:ext cx="1458958" cy="753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111"/>
              <a:buFont typeface="Arial"/>
              <a:buNone/>
            </a:pPr>
            <a:r>
              <a:rPr lang="en-US" sz="4444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Ser</a:t>
            </a:r>
            <a:endParaRPr sz="4444" b="1" i="1" u="sng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9" name="Google Shape;89;p10"/>
          <p:cNvSpPr txBox="1"/>
          <p:nvPr/>
        </p:nvSpPr>
        <p:spPr>
          <a:xfrm>
            <a:off x="6212876" y="2675799"/>
            <a:ext cx="1797783" cy="753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111"/>
              <a:buFont typeface="Arial"/>
              <a:buNone/>
            </a:pPr>
            <a:r>
              <a:rPr lang="en-US" sz="4444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Estar</a:t>
            </a:r>
            <a:endParaRPr sz="4444" b="1" i="1" u="sng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90" name="Google Shape;90;p10"/>
          <p:cNvGraphicFramePr/>
          <p:nvPr/>
        </p:nvGraphicFramePr>
        <p:xfrm>
          <a:off x="5479375" y="3657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{5623EEAF-880B-4666-844B-440D95E13920}</a:tableStyleId>
              </a:tblPr>
              <a:tblGrid>
                <a:gridCol w="1756250"/>
                <a:gridCol w="1756250"/>
              </a:tblGrid>
              <a:tr h="56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estoy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estamos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2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estás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estáis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2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está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están</a:t>
                      </a:r>
                      <a:endParaRPr sz="2400" b="1" u="none" strike="noStrike" cap="none">
                        <a:solidFill>
                          <a:srgbClr val="FFFFFF"/>
                        </a:solidFill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graphicFrame>
        <p:nvGraphicFramePr>
          <p:cNvPr id="91" name="Google Shape;91;p10"/>
          <p:cNvGraphicFramePr/>
          <p:nvPr/>
        </p:nvGraphicFramePr>
        <p:xfrm>
          <a:off x="1163150" y="36578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{5623EEAF-880B-4666-844B-440D95E13920}</a:tableStyleId>
              </a:tblPr>
              <a:tblGrid>
                <a:gridCol w="1756250"/>
                <a:gridCol w="1756250"/>
              </a:tblGrid>
              <a:tr h="5624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soy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somos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2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eres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sois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5422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es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600"/>
                        <a:buFont typeface="Arial"/>
                        <a:buNone/>
                      </a:pPr>
                      <a:r>
                        <a:rPr lang="en-US" sz="2400" b="1" u="none" strike="noStrike" cap="none">
                          <a:solidFill>
                            <a:srgbClr val="FFFFFF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son</a:t>
                      </a:r>
                      <a:endParaRPr/>
                    </a:p>
                  </a:txBody>
                  <a:tcPr marL="91425" marR="91425" marT="91425" marB="91425">
                    <a:lnL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1"/>
          <p:cNvSpPr txBox="1">
            <a:spLocks noGrp="1"/>
          </p:cNvSpPr>
          <p:nvPr>
            <p:ph type="title" idx="4294967295"/>
          </p:nvPr>
        </p:nvSpPr>
        <p:spPr>
          <a:xfrm>
            <a:off x="910512" y="380145"/>
            <a:ext cx="8507700" cy="1027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222"/>
              <a:buFont typeface="Arial"/>
              <a:buNone/>
            </a:pPr>
            <a:r>
              <a:rPr lang="en-US" sz="4888" b="1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Los usos del verbo </a:t>
            </a:r>
            <a:r>
              <a:rPr lang="en-US" sz="4888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Ser</a:t>
            </a:r>
            <a:r>
              <a:rPr lang="en-US" sz="4888" b="1" i="1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body" idx="4294967295"/>
          </p:nvPr>
        </p:nvSpPr>
        <p:spPr>
          <a:xfrm>
            <a:off x="482885" y="1407561"/>
            <a:ext cx="8935327" cy="56610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1200"/>
              <a:buFont typeface="Arial"/>
              <a:buNone/>
            </a:pPr>
            <a:r>
              <a:rPr lang="en-US" sz="48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D</a:t>
            </a:r>
            <a:r>
              <a:rPr lang="en-US" sz="4800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ate/Day</a:t>
            </a:r>
            <a:endParaRPr sz="4800" b="0" i="0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1200"/>
              <a:buFont typeface="Arial"/>
              <a:buNone/>
            </a:pPr>
            <a:r>
              <a:rPr lang="en-US" sz="48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en-US" sz="48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rigin/Nationality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1200"/>
              <a:buFont typeface="Arial"/>
              <a:buNone/>
            </a:pPr>
            <a:r>
              <a:rPr lang="en-US" sz="48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C</a:t>
            </a:r>
            <a:r>
              <a:rPr lang="en-US" sz="48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haracteristic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1200"/>
              <a:buFont typeface="Arial"/>
              <a:buNone/>
            </a:pPr>
            <a:r>
              <a:rPr lang="en-US" sz="48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T</a:t>
            </a:r>
            <a:r>
              <a:rPr lang="en-US" sz="48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ime, event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1200"/>
              <a:buFont typeface="Arial"/>
              <a:buNone/>
            </a:pPr>
            <a:r>
              <a:rPr lang="en-US" sz="48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O</a:t>
            </a:r>
            <a:r>
              <a:rPr lang="en-US" sz="48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ccupation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1200"/>
              <a:buFont typeface="Arial"/>
              <a:buNone/>
            </a:pPr>
            <a:r>
              <a:rPr lang="en-US" sz="48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R</a:t>
            </a:r>
            <a:r>
              <a:rPr lang="en-US" sz="48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elationship and religion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1200"/>
              <a:buFont typeface="Arial"/>
              <a:buNone/>
            </a:pPr>
            <a:r>
              <a:rPr lang="en-US" sz="48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lang="en-US" sz="48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ossession </a:t>
            </a:r>
            <a:endParaRPr sz="4800" b="0" i="0" u="none" strike="noStrike" cap="none">
              <a:solidFill>
                <a:srgbClr val="EEEFF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8" name="Google Shape;98;p11"/>
          <p:cNvSpPr txBox="1"/>
          <p:nvPr/>
        </p:nvSpPr>
        <p:spPr>
          <a:xfrm>
            <a:off x="7508400" y="2155450"/>
            <a:ext cx="2381398" cy="25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00"/>
              <a:buFont typeface="Arial"/>
              <a:buNone/>
            </a:pPr>
            <a:endParaRPr sz="2400" b="0" i="0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11"/>
          <p:cNvSpPr txBox="1"/>
          <p:nvPr/>
        </p:nvSpPr>
        <p:spPr>
          <a:xfrm>
            <a:off x="1095749" y="2050036"/>
            <a:ext cx="2381398" cy="12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600"/>
              <a:buFont typeface="Arial"/>
              <a:buNone/>
            </a:pPr>
            <a:endParaRPr sz="2400" b="0" i="0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2"/>
          <p:cNvSpPr txBox="1">
            <a:spLocks noGrp="1"/>
          </p:cNvSpPr>
          <p:nvPr>
            <p:ph type="title" idx="4294967295"/>
          </p:nvPr>
        </p:nvSpPr>
        <p:spPr>
          <a:xfrm>
            <a:off x="864300" y="439700"/>
            <a:ext cx="8507700" cy="13993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5606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800"/>
              <a:buFont typeface="Arial"/>
              <a:buNone/>
            </a:pPr>
            <a:r>
              <a:rPr lang="en-US" sz="3200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Characteristic</a:t>
            </a:r>
            <a:r>
              <a:rPr lang="en-US" sz="3200" i="1" u="sng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r>
              <a:rPr lang="en-US" sz="3200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 Origin</a:t>
            </a:r>
            <a:endParaRPr sz="3200" b="1" i="1" u="sng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5" name="Google Shape;105;p12"/>
          <p:cNvSpPr txBox="1">
            <a:spLocks noGrp="1"/>
          </p:cNvSpPr>
          <p:nvPr>
            <p:ph type="body" idx="4294967295"/>
          </p:nvPr>
        </p:nvSpPr>
        <p:spPr>
          <a:xfrm>
            <a:off x="965150" y="1493401"/>
            <a:ext cx="8507700" cy="55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Tú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eres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alto (descripción física)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Yo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soy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simpático (personalidad)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María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de Guatemala. (origen)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Nosotras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somos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chicas. (género)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Los estudiantes </a:t>
            </a:r>
            <a:r>
              <a:rPr lang="en-US" sz="3555" i="1" u="sng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son</a:t>
            </a:r>
            <a:r>
              <a:rPr lang="en-US" sz="3555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jóvenes. (descripción)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La mesa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de madera. (material)</a:t>
            </a:r>
            <a:endParaRPr sz="3555" b="0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La familia González </a:t>
            </a:r>
            <a:r>
              <a:rPr lang="en-US" sz="3555" i="1" u="sng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3555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muy rica. (descripción)</a:t>
            </a:r>
            <a:endParaRPr sz="3555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endParaRPr sz="3555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ts val="889"/>
              <a:buFont typeface="Arial"/>
              <a:buNone/>
            </a:pPr>
            <a:endParaRPr sz="3555" b="0" i="0" u="none" strike="noStrike" cap="non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3"/>
          <p:cNvSpPr txBox="1">
            <a:spLocks noGrp="1"/>
          </p:cNvSpPr>
          <p:nvPr>
            <p:ph type="title" idx="4294967295"/>
          </p:nvPr>
        </p:nvSpPr>
        <p:spPr>
          <a:xfrm>
            <a:off x="864300" y="332975"/>
            <a:ext cx="8507700" cy="135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5606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100"/>
              <a:buFont typeface="Arial"/>
              <a:buNone/>
            </a:pPr>
            <a:r>
              <a:rPr lang="en-US" sz="4400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Time, date, day, events</a:t>
            </a:r>
            <a:endParaRPr sz="4400" b="1" i="1" u="sng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1" name="Google Shape;111;p13"/>
          <p:cNvSpPr txBox="1">
            <a:spLocks noGrp="1"/>
          </p:cNvSpPr>
          <p:nvPr>
            <p:ph type="body" idx="4294967295"/>
          </p:nvPr>
        </p:nvSpPr>
        <p:spPr>
          <a:xfrm>
            <a:off x="864300" y="1571946"/>
            <a:ext cx="8507575" cy="344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Hoy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el 5 de julio. (fecha)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Mañana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viernes. (día)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Ahora </a:t>
            </a: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la primavera. (estación)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FCC00"/>
              </a:buClr>
              <a:buSzPts val="889"/>
              <a:buFont typeface="Arial"/>
              <a:buNone/>
            </a:pPr>
            <a:r>
              <a:rPr lang="en-US" sz="3555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Son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las dos de la tarde. (hora)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1000"/>
              <a:buFont typeface="Trebuchet MS"/>
              <a:buNone/>
            </a:pPr>
            <a:r>
              <a:rPr lang="en-US" sz="4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La fiesta </a:t>
            </a:r>
            <a:r>
              <a:rPr lang="en-US" sz="4000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4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en mi casa.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1000"/>
              <a:buFont typeface="Trebuchet MS"/>
              <a:buNone/>
            </a:pPr>
            <a:r>
              <a:rPr lang="en-US" sz="4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Los conciertos </a:t>
            </a:r>
            <a:r>
              <a:rPr lang="en-US" sz="4000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son</a:t>
            </a:r>
            <a:r>
              <a:rPr lang="en-US" sz="40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en el parque.</a:t>
            </a:r>
            <a:endParaRPr sz="4000" b="0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900"/>
              <a:buFont typeface="Trebuchet MS"/>
              <a:buNone/>
            </a:pPr>
            <a:r>
              <a:rPr lang="en-US" sz="3600" i="1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**</a:t>
            </a:r>
            <a:r>
              <a:rPr lang="en-US" sz="3600" b="0" i="1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You are not saying that they are located there, but rather, they are </a:t>
            </a:r>
            <a:r>
              <a:rPr lang="en-US" sz="3600" i="1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happening or taking place</a:t>
            </a:r>
            <a:r>
              <a:rPr lang="en-US" sz="3600" b="0" i="1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there.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FCC00"/>
              </a:buClr>
              <a:buSzPts val="889"/>
              <a:buFont typeface="Arial"/>
              <a:buNone/>
            </a:pPr>
            <a:endParaRPr sz="3555" b="0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 idx="4294967295"/>
          </p:nvPr>
        </p:nvSpPr>
        <p:spPr>
          <a:xfrm>
            <a:off x="864300" y="653151"/>
            <a:ext cx="8507700" cy="6722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71666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667"/>
              <a:buFont typeface="Arial"/>
              <a:buNone/>
            </a:pPr>
            <a:r>
              <a:rPr lang="en-US" sz="6666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Possession</a:t>
            </a:r>
            <a:endParaRPr sz="6666" b="1" i="1" u="sng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7" name="Google Shape;117;p14"/>
          <p:cNvSpPr txBox="1">
            <a:spLocks noGrp="1"/>
          </p:cNvSpPr>
          <p:nvPr>
            <p:ph type="body" idx="4294967295"/>
          </p:nvPr>
        </p:nvSpPr>
        <p:spPr>
          <a:xfrm>
            <a:off x="761550" y="1325375"/>
            <a:ext cx="8507700" cy="137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100"/>
              <a:buFont typeface="Arial"/>
              <a:buNone/>
            </a:pPr>
            <a:r>
              <a:rPr lang="en-US" sz="4400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44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mi carro nuevo.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1100"/>
              <a:buFont typeface="Arial"/>
              <a:buNone/>
            </a:pPr>
            <a:r>
              <a:rPr lang="en-US" sz="44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Mi casa </a:t>
            </a:r>
            <a:r>
              <a:rPr lang="en-US" sz="4400" b="0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4400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su casa.</a:t>
            </a:r>
            <a:endParaRPr sz="4400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1200"/>
              <a:buFont typeface="Arial"/>
              <a:buNone/>
            </a:pPr>
            <a:r>
              <a:rPr lang="en-US" sz="4800" b="1" i="1" u="sng" strike="noStrike" cap="none">
                <a:solidFill>
                  <a:srgbClr val="FFC000"/>
                </a:solidFill>
                <a:latin typeface="Georgia"/>
                <a:ea typeface="Georgia"/>
                <a:cs typeface="Georgia"/>
                <a:sym typeface="Georgia"/>
              </a:rPr>
              <a:t>Relationship and Religion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1100"/>
              <a:buFont typeface="Arial"/>
              <a:buNone/>
            </a:pPr>
            <a:r>
              <a:rPr lang="en-US" sz="4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Ella </a:t>
            </a:r>
            <a:r>
              <a:rPr lang="en-US" sz="4400" b="0" i="1" u="sng" strike="noStrike" cap="none">
                <a:solidFill>
                  <a:srgbClr val="FFC000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4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nuestra abuela.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1100"/>
              <a:buFont typeface="Arial"/>
              <a:buNone/>
            </a:pPr>
            <a:r>
              <a:rPr lang="en-US" sz="4400" i="1" u="sng" strike="noStrike" cap="none">
                <a:solidFill>
                  <a:srgbClr val="FFC000"/>
                </a:solidFill>
                <a:latin typeface="Georgia"/>
                <a:ea typeface="Georgia"/>
                <a:cs typeface="Georgia"/>
                <a:sym typeface="Georgia"/>
              </a:rPr>
              <a:t>Soy</a:t>
            </a:r>
            <a:r>
              <a:rPr lang="en-US" sz="44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 cristiano. </a:t>
            </a:r>
            <a:endParaRPr sz="4400" b="0" i="0" u="none" strike="noStrike" cap="none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1100"/>
              <a:buFont typeface="Arial"/>
              <a:buNone/>
            </a:pPr>
            <a:r>
              <a:rPr lang="en-US" sz="4400" b="1" i="1" u="sng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Occupation</a:t>
            </a:r>
            <a:endParaRPr sz="4400" b="1" i="1" u="sng">
              <a:solidFill>
                <a:srgbClr val="F1C23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1100"/>
              <a:buFont typeface="Arial"/>
              <a:buNone/>
            </a:pPr>
            <a:r>
              <a:rPr lang="en-US" sz="4400">
                <a:solidFill>
                  <a:srgbClr val="F3F3F3"/>
                </a:solidFill>
                <a:latin typeface="Georgia"/>
                <a:ea typeface="Georgia"/>
                <a:cs typeface="Georgia"/>
                <a:sym typeface="Georgia"/>
              </a:rPr>
              <a:t>Mi papá </a:t>
            </a:r>
            <a:r>
              <a:rPr lang="en-US" sz="4400" i="1" u="sng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es</a:t>
            </a:r>
            <a:r>
              <a:rPr lang="en-US" sz="4400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44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rPr>
              <a:t>bombero. </a:t>
            </a:r>
            <a:endParaRPr sz="4400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1100"/>
              <a:buFont typeface="Arial"/>
              <a:buNone/>
            </a:pPr>
            <a:endParaRPr sz="4400" b="0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5859"/>
              </a:lnSpc>
              <a:spcBef>
                <a:spcPts val="635"/>
              </a:spcBef>
              <a:spcAft>
                <a:spcPts val="0"/>
              </a:spcAft>
              <a:buClr>
                <a:srgbClr val="000000"/>
              </a:buClr>
              <a:buSzPts val="889"/>
              <a:buFont typeface="Arial"/>
              <a:buNone/>
            </a:pPr>
            <a:endParaRPr sz="3555" b="0" i="0" u="none" strike="noStrike" cap="non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5"/>
          <p:cNvSpPr txBox="1">
            <a:spLocks noGrp="1"/>
          </p:cNvSpPr>
          <p:nvPr>
            <p:ph type="title" idx="4294967295"/>
          </p:nvPr>
        </p:nvSpPr>
        <p:spPr>
          <a:xfrm>
            <a:off x="826150" y="503725"/>
            <a:ext cx="8507700" cy="1129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19886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222"/>
              <a:buFont typeface="Arial"/>
              <a:buNone/>
            </a:pPr>
            <a:r>
              <a:rPr lang="en-US" sz="4888" b="1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Los usos del verbo </a:t>
            </a:r>
            <a:r>
              <a:rPr lang="en-US" sz="4888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Estar</a:t>
            </a:r>
            <a:r>
              <a:rPr lang="en-US" sz="4888" b="1" i="1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4294967295"/>
          </p:nvPr>
        </p:nvSpPr>
        <p:spPr>
          <a:xfrm>
            <a:off x="826150" y="1633591"/>
            <a:ext cx="8821450" cy="5116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350"/>
              <a:buFont typeface="Arial"/>
              <a:buNone/>
            </a:pPr>
            <a:r>
              <a:rPr lang="en-US" sz="54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P</a:t>
            </a:r>
            <a:r>
              <a:rPr lang="en-US" sz="54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osition</a:t>
            </a:r>
            <a:endParaRPr sz="5400" b="0" i="0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350"/>
              <a:buFont typeface="Arial"/>
              <a:buNone/>
            </a:pPr>
            <a:r>
              <a:rPr lang="en-US" sz="54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L</a:t>
            </a:r>
            <a:r>
              <a:rPr lang="en-US" sz="54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ocation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350"/>
              <a:buFont typeface="Arial"/>
              <a:buNone/>
            </a:pPr>
            <a:r>
              <a:rPr lang="en-US" sz="54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A</a:t>
            </a:r>
            <a:r>
              <a:rPr lang="en-US" sz="54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ction – present progressive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350"/>
              <a:buFont typeface="Arial"/>
              <a:buNone/>
            </a:pPr>
            <a:r>
              <a:rPr lang="en-US" sz="54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C</a:t>
            </a:r>
            <a:r>
              <a:rPr lang="en-US" sz="54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ondition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350"/>
              <a:buFont typeface="Arial"/>
              <a:buNone/>
            </a:pPr>
            <a:r>
              <a:rPr lang="en-US" sz="5400" b="0" i="0" u="none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E</a:t>
            </a:r>
            <a:r>
              <a:rPr lang="en-US" sz="5400" b="0" i="0" u="none" strike="noStrike" cap="none">
                <a:solidFill>
                  <a:srgbClr val="EEEFF2"/>
                </a:solidFill>
                <a:latin typeface="Georgia"/>
                <a:ea typeface="Georgia"/>
                <a:cs typeface="Georgia"/>
                <a:sym typeface="Georgia"/>
              </a:rPr>
              <a:t>motion</a:t>
            </a:r>
            <a:endParaRPr sz="5400" b="0" i="0" u="none" strike="noStrike" cap="none">
              <a:solidFill>
                <a:srgbClr val="EEEFF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386366" y="3551000"/>
            <a:ext cx="2857679" cy="25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00"/>
              <a:buFont typeface="Arial"/>
              <a:buNone/>
            </a:pPr>
            <a:endParaRPr sz="2400" b="0" i="0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1987608" y="2676276"/>
            <a:ext cx="4810990" cy="15806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600"/>
              <a:buFont typeface="Arial"/>
              <a:buNone/>
            </a:pPr>
            <a:endParaRPr sz="2400" b="0" i="0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5705341" y="6195350"/>
            <a:ext cx="4184709" cy="9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450"/>
              <a:buFont typeface="Arial"/>
              <a:buNone/>
            </a:pPr>
            <a:endParaRPr sz="1800" b="1" i="0" u="none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6574100" y="2122700"/>
            <a:ext cx="3073500" cy="96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"/>
              <a:buNone/>
            </a:pPr>
            <a:endParaRPr sz="3600" b="1" i="0" u="none" strike="noStrike" cap="none">
              <a:solidFill>
                <a:srgbClr val="FFFFF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>
            <a:spLocks noGrp="1"/>
          </p:cNvSpPr>
          <p:nvPr>
            <p:ph type="title" idx="4294967295"/>
          </p:nvPr>
        </p:nvSpPr>
        <p:spPr>
          <a:xfrm>
            <a:off x="592429" y="397000"/>
            <a:ext cx="9066726" cy="17930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56060"/>
              </a:lnSpc>
              <a:spcBef>
                <a:spcPts val="0"/>
              </a:spcBef>
              <a:spcAft>
                <a:spcPts val="0"/>
              </a:spcAft>
              <a:buClr>
                <a:srgbClr val="FFCC00"/>
              </a:buClr>
              <a:buSzPts val="1625"/>
              <a:buFont typeface="Arial"/>
              <a:buNone/>
            </a:pPr>
            <a:r>
              <a:rPr lang="en-US" sz="6500" b="1" i="1" u="sng" strike="noStrike" cap="none">
                <a:solidFill>
                  <a:srgbClr val="FFCC00"/>
                </a:solidFill>
                <a:latin typeface="Georgia"/>
                <a:ea typeface="Georgia"/>
                <a:cs typeface="Georgia"/>
                <a:sym typeface="Georgia"/>
              </a:rPr>
              <a:t>Presente Progresivo</a:t>
            </a:r>
            <a:endParaRPr sz="6500" b="1" i="1" u="sng" strike="noStrike" cap="none">
              <a:solidFill>
                <a:srgbClr val="FFCC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3" name="Google Shape;133;p16"/>
          <p:cNvSpPr txBox="1">
            <a:spLocks noGrp="1"/>
          </p:cNvSpPr>
          <p:nvPr>
            <p:ph type="body" idx="4294967295"/>
          </p:nvPr>
        </p:nvSpPr>
        <p:spPr>
          <a:xfrm>
            <a:off x="864300" y="1535200"/>
            <a:ext cx="8507700" cy="529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55859"/>
              </a:lnSpc>
              <a:spcBef>
                <a:spcPts val="0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El Presente progresivo describe una acción en </a:t>
            </a:r>
            <a:r>
              <a:rPr lang="en-US" sz="3555" b="0" i="0" u="sng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progreso</a:t>
            </a: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.</a:t>
            </a:r>
            <a:endParaRPr sz="3555" b="0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5859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En Inglés: to be ____ - ing</a:t>
            </a:r>
            <a:endParaRPr sz="3555" b="0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ctr" rtl="0">
              <a:lnSpc>
                <a:spcPct val="155859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b="0" i="0" u="none" strike="noStrike" cap="none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Ejemplos: </a:t>
            </a:r>
            <a:endParaRPr sz="3555" b="0" i="0" u="none" strike="noStrike" cap="none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 i="1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      I am talking                   I am running</a:t>
            </a:r>
            <a:endParaRPr sz="3555" i="1">
              <a:solidFill>
                <a:srgbClr val="F8F8F8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rgbClr val="F8F8F8"/>
              </a:buClr>
              <a:buSzPts val="889"/>
              <a:buFont typeface="Arial"/>
              <a:buNone/>
            </a:pPr>
            <a:r>
              <a:rPr lang="en-US" sz="3555">
                <a:solidFill>
                  <a:srgbClr val="F6B26B"/>
                </a:solidFill>
                <a:latin typeface="Georgia"/>
                <a:ea typeface="Georgia"/>
                <a:cs typeface="Georgia"/>
                <a:sym typeface="Georgia"/>
              </a:rPr>
              <a:t>Estoy hablando  </a:t>
            </a:r>
            <a:r>
              <a:rPr lang="en-US" sz="3555" i="1">
                <a:solidFill>
                  <a:srgbClr val="F6B26B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en-US" sz="3555" i="1">
                <a:solidFill>
                  <a:srgbClr val="F8F8F8"/>
                </a:solidFill>
                <a:latin typeface="Georgia"/>
                <a:ea typeface="Georgia"/>
                <a:cs typeface="Georgia"/>
                <a:sym typeface="Georgia"/>
              </a:rPr>
              <a:t>             </a:t>
            </a:r>
            <a:r>
              <a:rPr lang="en-US" sz="3555">
                <a:solidFill>
                  <a:srgbClr val="F1C232"/>
                </a:solidFill>
                <a:latin typeface="Georgia"/>
                <a:ea typeface="Georgia"/>
                <a:cs typeface="Georgia"/>
                <a:sym typeface="Georgia"/>
              </a:rPr>
              <a:t>Estoy corriendo</a:t>
            </a:r>
            <a:endParaRPr sz="3555">
              <a:solidFill>
                <a:srgbClr val="F1C23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Custom</PresentationFormat>
  <Paragraphs>113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Georgia</vt:lpstr>
      <vt:lpstr>Trebuchet MS</vt:lpstr>
      <vt:lpstr>spotlight</vt:lpstr>
      <vt:lpstr>Ser y Estar</vt:lpstr>
      <vt:lpstr>Ser y Estar en español…</vt:lpstr>
      <vt:lpstr>Las Conjugaciones en el Presente</vt:lpstr>
      <vt:lpstr>Los usos del verbo Ser:</vt:lpstr>
      <vt:lpstr>Characteristic, Origin</vt:lpstr>
      <vt:lpstr>Time, date, day, events</vt:lpstr>
      <vt:lpstr>Possession</vt:lpstr>
      <vt:lpstr>Los usos del verbo Estar:</vt:lpstr>
      <vt:lpstr>Presente Progresivo</vt:lpstr>
      <vt:lpstr>Presente Progresivo</vt:lpstr>
      <vt:lpstr>Position and Location</vt:lpstr>
      <vt:lpstr>Condition and Emotion</vt:lpstr>
      <vt:lpstr>¡Practiquemos!</vt:lpstr>
      <vt:lpstr>¡Practiquemos más!</vt:lpstr>
      <vt:lpstr>¡Y más!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 y Estar</dc:title>
  <dc:creator>Milkey, Susan A.</dc:creator>
  <cp:lastModifiedBy>Milkey, Susan A.</cp:lastModifiedBy>
  <cp:revision>1</cp:revision>
  <dcterms:modified xsi:type="dcterms:W3CDTF">2018-09-06T19:13:10Z</dcterms:modified>
</cp:coreProperties>
</file>